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 PLUS 1p"/>
      <p:regular r:id="rId20"/>
      <p:bold r:id="rId21"/>
    </p:embeddedFont>
    <p:embeddedFont>
      <p:font typeface="M PLUS 1p Medium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PLUS1p-regular.fntdata"/><Relationship Id="rId11" Type="http://schemas.openxmlformats.org/officeDocument/2006/relationships/slide" Target="slides/slide6.xml"/><Relationship Id="rId22" Type="http://schemas.openxmlformats.org/officeDocument/2006/relationships/font" Target="fonts/MPLUS1pMedium-regular.fntdata"/><Relationship Id="rId10" Type="http://schemas.openxmlformats.org/officeDocument/2006/relationships/slide" Target="slides/slide5.xml"/><Relationship Id="rId21" Type="http://schemas.openxmlformats.org/officeDocument/2006/relationships/font" Target="fonts/MPLUS1p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PLUS1pMedium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9b45377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9b45377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de10d77f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de10d77f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de10d77f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de10d77f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de10d77f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de10d77f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84f0ad81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84f0ad81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84f0ad81d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84f0ad81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c20f1fad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c20f1fad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c20f1fad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c20f1fad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9b453770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9b453770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de10d77f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de10d77f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de10d77f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de10d77f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de10d77f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de10d77f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84f0ad81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84f0ad81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de10d77f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de10d77f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0850" y="3937925"/>
            <a:ext cx="1435850" cy="4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383125"/>
            <a:ext cx="769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287175"/>
            <a:ext cx="8520600" cy="3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293350" y="1102800"/>
            <a:ext cx="872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" name="Google Shape;6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7800" y="313925"/>
            <a:ext cx="680699" cy="68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"/>
              <a:buNone/>
              <a:defRPr sz="28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 PLUS 1p"/>
              <a:buChar char="●"/>
              <a:defRPr sz="1800"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○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■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●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○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■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●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○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 PLUS 1p"/>
              <a:buChar char="■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cnych/tekton-demo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ekton.dev/docs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tektoncd/pipeline" TargetMode="External"/><Relationship Id="rId4" Type="http://schemas.openxmlformats.org/officeDocument/2006/relationships/hyperlink" Target="https://www.qikqiak.com/k8strain/devops/manifests/tekton/release.yaml" TargetMode="External"/><Relationship Id="rId5" Type="http://schemas.openxmlformats.org/officeDocument/2006/relationships/hyperlink" Target="https://www.qikqiak.com/k8strain/devops/manifests/tekton/dashboard.ya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阳明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Tekton 初体验</a:t>
            </a:r>
            <a:endParaRPr sz="4000"/>
          </a:p>
        </p:txBody>
      </p:sp>
      <p:cxnSp>
        <p:nvCxnSpPr>
          <p:cNvPr id="104" name="Google Shape;104;p25"/>
          <p:cNvCxnSpPr/>
          <p:nvPr/>
        </p:nvCxnSpPr>
        <p:spPr>
          <a:xfrm flipH="1" rot="10800000">
            <a:off x="223550" y="2856900"/>
            <a:ext cx="8824200" cy="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863" y="234025"/>
            <a:ext cx="4480274" cy="467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Tekton Demo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 txBox="1"/>
          <p:nvPr/>
        </p:nvSpPr>
        <p:spPr>
          <a:xfrm>
            <a:off x="313050" y="4685425"/>
            <a:ext cx="85179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 PLUS 1p"/>
                <a:ea typeface="M PLUS 1p"/>
                <a:cs typeface="M PLUS 1p"/>
                <a:sym typeface="M PLUS 1p"/>
              </a:rPr>
              <a:t>演示示例代码和资源清单文件仓库: </a:t>
            </a:r>
            <a:r>
              <a:rPr lang="en">
                <a:solidFill>
                  <a:srgbClr val="00BCD4"/>
                </a:solidFill>
                <a:uFill>
                  <a:noFill/>
                </a:uFill>
                <a:latin typeface="M PLUS 1p"/>
                <a:ea typeface="M PLUS 1p"/>
                <a:cs typeface="M PLUS 1p"/>
                <a:sym typeface="M PLUS 1p"/>
                <a:hlinkClick r:id="rId3"/>
              </a:rPr>
              <a:t>https://github.com/cnych/tekton-demo</a:t>
            </a:r>
            <a:endParaRPr sz="1600">
              <a:solidFill>
                <a:srgbClr val="666666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176" name="Google Shape;1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038" y="166425"/>
            <a:ext cx="7437927" cy="445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"/>
          <p:cNvSpPr txBox="1"/>
          <p:nvPr>
            <p:ph type="title"/>
          </p:nvPr>
        </p:nvSpPr>
        <p:spPr>
          <a:xfrm>
            <a:off x="311700" y="383125"/>
            <a:ext cx="769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高级概念</a:t>
            </a:r>
            <a:endParaRPr/>
          </a:p>
        </p:txBody>
      </p:sp>
      <p:sp>
        <p:nvSpPr>
          <p:cNvPr id="182" name="Google Shape;182;p37"/>
          <p:cNvSpPr txBox="1"/>
          <p:nvPr>
            <p:ph idx="1" type="body"/>
          </p:nvPr>
        </p:nvSpPr>
        <p:spPr>
          <a:xfrm>
            <a:off x="311700" y="1287175"/>
            <a:ext cx="8520600" cy="26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Font typeface="M PLUS 1p Medium"/>
              <a:buChar char="●"/>
            </a:pPr>
            <a:r>
              <a:rPr lang="en">
                <a:solidFill>
                  <a:srgbClr val="37474F"/>
                </a:solidFill>
                <a:latin typeface="M PLUS 1p Medium"/>
                <a:ea typeface="M PLUS 1p Medium"/>
                <a:cs typeface="M PLUS 1p Medium"/>
                <a:sym typeface="M PLUS 1p Medium"/>
              </a:rPr>
              <a:t>Parameter</a:t>
            </a:r>
            <a:endParaRPr>
              <a:solidFill>
                <a:srgbClr val="37474F"/>
              </a:solidFill>
              <a:latin typeface="M PLUS 1p Medium"/>
              <a:ea typeface="M PLUS 1p Medium"/>
              <a:cs typeface="M PLUS 1p Medium"/>
              <a:sym typeface="M PLUS 1p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Font typeface="M PLUS 1p Medium"/>
              <a:buChar char="●"/>
            </a:pPr>
            <a:r>
              <a:rPr lang="en">
                <a:solidFill>
                  <a:srgbClr val="37474F"/>
                </a:solidFill>
                <a:latin typeface="M PLUS 1p Medium"/>
                <a:ea typeface="M PLUS 1p Medium"/>
                <a:cs typeface="M PLUS 1p Medium"/>
                <a:sym typeface="M PLUS 1p Medium"/>
              </a:rPr>
              <a:t>Workspace</a:t>
            </a:r>
            <a:endParaRPr>
              <a:solidFill>
                <a:srgbClr val="37474F"/>
              </a:solidFill>
              <a:latin typeface="M PLUS 1p Medium"/>
              <a:ea typeface="M PLUS 1p Medium"/>
              <a:cs typeface="M PLUS 1p Medium"/>
              <a:sym typeface="M PLUS 1p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Font typeface="M PLUS 1p Medium"/>
              <a:buChar char="●"/>
            </a:pPr>
            <a:r>
              <a:rPr lang="en">
                <a:solidFill>
                  <a:srgbClr val="37474F"/>
                </a:solidFill>
                <a:highlight>
                  <a:srgbClr val="FFFFFF"/>
                </a:highlight>
                <a:latin typeface="M PLUS 1p Medium"/>
                <a:ea typeface="M PLUS 1p Medium"/>
                <a:cs typeface="M PLUS 1p Medium"/>
                <a:sym typeface="M PLUS 1p Medium"/>
              </a:rPr>
              <a:t>Pipeline Controller Metrics</a:t>
            </a:r>
            <a:endParaRPr>
              <a:solidFill>
                <a:srgbClr val="37474F"/>
              </a:solidFill>
              <a:highlight>
                <a:srgbClr val="FFFFFF"/>
              </a:highlight>
              <a:latin typeface="M PLUS 1p Medium"/>
              <a:ea typeface="M PLUS 1p Medium"/>
              <a:cs typeface="M PLUS 1p Medium"/>
              <a:sym typeface="M PLUS 1p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Font typeface="M PLUS 1p Medium"/>
              <a:buChar char="●"/>
            </a:pPr>
            <a:r>
              <a:rPr lang="en">
                <a:solidFill>
                  <a:srgbClr val="37474F"/>
                </a:solidFill>
                <a:highlight>
                  <a:srgbClr val="FFFFFF"/>
                </a:highlight>
                <a:latin typeface="M PLUS 1p Medium"/>
                <a:ea typeface="M PLUS 1p Medium"/>
                <a:cs typeface="M PLUS 1p Medium"/>
                <a:sym typeface="M PLUS 1p Medium"/>
              </a:rPr>
              <a:t>Trigger</a:t>
            </a:r>
            <a:endParaRPr>
              <a:solidFill>
                <a:srgbClr val="37474F"/>
              </a:solidFill>
              <a:highlight>
                <a:srgbClr val="FFFFFF"/>
              </a:highlight>
              <a:latin typeface="M PLUS 1p Medium"/>
              <a:ea typeface="M PLUS 1p Medium"/>
              <a:cs typeface="M PLUS 1p Medium"/>
              <a:sym typeface="M PLUS 1p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800"/>
              <a:buFont typeface="M PLUS 1p Medium"/>
              <a:buChar char="●"/>
            </a:pPr>
            <a:r>
              <a:rPr lang="en">
                <a:solidFill>
                  <a:srgbClr val="37474F"/>
                </a:solidFill>
                <a:highlight>
                  <a:srgbClr val="FFFFFF"/>
                </a:highlight>
                <a:latin typeface="M PLUS 1p Medium"/>
                <a:ea typeface="M PLUS 1p Medium"/>
                <a:cs typeface="M PLUS 1p Medium"/>
                <a:sym typeface="M PLUS 1p Medium"/>
              </a:rPr>
              <a:t>…</a:t>
            </a:r>
            <a:endParaRPr>
              <a:solidFill>
                <a:srgbClr val="37474F"/>
              </a:solidFill>
              <a:highlight>
                <a:srgbClr val="FFFFFF"/>
              </a:highlight>
              <a:latin typeface="M PLUS 1p Medium"/>
              <a:ea typeface="M PLUS 1p Medium"/>
              <a:cs typeface="M PLUS 1p Medium"/>
              <a:sym typeface="M PLUS 1p Medium"/>
            </a:endParaRPr>
          </a:p>
        </p:txBody>
      </p:sp>
      <p:sp>
        <p:nvSpPr>
          <p:cNvPr id="183" name="Google Shape;183;p37"/>
          <p:cNvSpPr txBox="1"/>
          <p:nvPr/>
        </p:nvSpPr>
        <p:spPr>
          <a:xfrm>
            <a:off x="313050" y="4496425"/>
            <a:ext cx="85179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 PLUS 1p"/>
                <a:ea typeface="M PLUS 1p"/>
                <a:cs typeface="M PLUS 1p"/>
                <a:sym typeface="M PLUS 1p"/>
              </a:rPr>
              <a:t>查看官方文档</a:t>
            </a:r>
            <a:r>
              <a:rPr lang="en">
                <a:solidFill>
                  <a:srgbClr val="666666"/>
                </a:solidFill>
                <a:latin typeface="M PLUS 1p"/>
                <a:ea typeface="M PLUS 1p"/>
                <a:cs typeface="M PLUS 1p"/>
                <a:sym typeface="M PLUS 1p"/>
              </a:rPr>
              <a:t>: </a:t>
            </a:r>
            <a:r>
              <a:rPr lang="en" u="sng">
                <a:solidFill>
                  <a:schemeClr val="hlink"/>
                </a:solidFill>
                <a:latin typeface="M PLUS 1p"/>
                <a:ea typeface="M PLUS 1p"/>
                <a:cs typeface="M PLUS 1p"/>
                <a:sym typeface="M PLUS 1p"/>
                <a:hlinkClick r:id="rId3"/>
              </a:rPr>
              <a:t>https://tekton.dev/docs/</a:t>
            </a:r>
            <a:endParaRPr sz="1900">
              <a:solidFill>
                <a:srgbClr val="666666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88" y="152400"/>
            <a:ext cx="86066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311700" y="383125"/>
            <a:ext cx="769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Who am I?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0" name="Google Shape;110;p26"/>
          <p:cNvSpPr txBox="1"/>
          <p:nvPr>
            <p:ph idx="1" type="body"/>
          </p:nvPr>
        </p:nvSpPr>
        <p:spPr>
          <a:xfrm>
            <a:off x="311700" y="1287175"/>
            <a:ext cx="8520600" cy="3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阳明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半自由职业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K8S技术圈社区维护者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优点知识站长</a:t>
            </a:r>
            <a:endParaRPr/>
          </a:p>
        </p:txBody>
      </p:sp>
      <p:sp>
        <p:nvSpPr>
          <p:cNvPr id="111" name="Google Shape;11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7"/>
          <p:cNvPicPr preferRelativeResize="0"/>
          <p:nvPr/>
        </p:nvPicPr>
        <p:blipFill rotWithShape="1">
          <a:blip r:embed="rId3">
            <a:alphaModFix/>
          </a:blip>
          <a:srcRect b="0" l="0" r="9469" t="0"/>
          <a:stretch/>
        </p:blipFill>
        <p:spPr>
          <a:xfrm>
            <a:off x="0" y="0"/>
            <a:ext cx="91928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311700" y="383125"/>
            <a:ext cx="769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Agenda</a:t>
            </a:r>
            <a:endParaRPr sz="2400"/>
          </a:p>
        </p:txBody>
      </p:sp>
      <p:sp>
        <p:nvSpPr>
          <p:cNvPr id="122" name="Google Shape;122;p28"/>
          <p:cNvSpPr txBox="1"/>
          <p:nvPr>
            <p:ph idx="1" type="body"/>
          </p:nvPr>
        </p:nvSpPr>
        <p:spPr>
          <a:xfrm>
            <a:off x="311700" y="1287175"/>
            <a:ext cx="8520600" cy="3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Tekton 是</a:t>
            </a:r>
            <a:r>
              <a:rPr lang="en"/>
              <a:t>什么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Tekton 的安装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Tekton 的组件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Tekton 使用示例</a:t>
            </a:r>
            <a:endParaRPr/>
          </a:p>
        </p:txBody>
      </p:sp>
      <p:sp>
        <p:nvSpPr>
          <p:cNvPr id="123" name="Google Shape;12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311700" y="383125"/>
            <a:ext cx="769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为什么需要 CI/CD</a:t>
            </a:r>
            <a:endParaRPr sz="2400"/>
          </a:p>
        </p:txBody>
      </p:sp>
      <p:sp>
        <p:nvSpPr>
          <p:cNvPr id="129" name="Google Shape;129;p29"/>
          <p:cNvSpPr txBox="1"/>
          <p:nvPr>
            <p:ph idx="1" type="body"/>
          </p:nvPr>
        </p:nvSpPr>
        <p:spPr>
          <a:xfrm>
            <a:off x="311700" y="1287175"/>
            <a:ext cx="8520600" cy="3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DevOps </a:t>
            </a:r>
            <a:r>
              <a:rPr lang="en"/>
              <a:t>集文化理念、实践和工具于一身，可以提高组织高速交付应用程序和服务的能力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能够帮助组织更快地发展和改进产品，这种速度使组织能够更好服务其客户，并在市场上更高效地参与竞争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CI</a:t>
            </a:r>
            <a:r>
              <a:rPr lang="en"/>
              <a:t> 代表持续集成，</a:t>
            </a:r>
            <a:r>
              <a:rPr b="1" lang="en"/>
              <a:t>CD</a:t>
            </a:r>
            <a:r>
              <a:rPr lang="en"/>
              <a:t> 代表持续交付和持续部署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将软件开发生命周期的整个过程都自动化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为了使整个软件开发流程处于 DevOps 模式，我们就需要对 CI/CD 流水线进行自动化</a:t>
            </a:r>
            <a:endParaRPr/>
          </a:p>
        </p:txBody>
      </p:sp>
      <p:sp>
        <p:nvSpPr>
          <p:cNvPr id="130" name="Google Shape;13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/>
          <p:nvPr>
            <p:ph type="title"/>
          </p:nvPr>
        </p:nvSpPr>
        <p:spPr>
          <a:xfrm>
            <a:off x="311700" y="383125"/>
            <a:ext cx="769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Tekton 是</a:t>
            </a:r>
            <a:r>
              <a:rPr lang="en"/>
              <a:t>什么</a:t>
            </a:r>
            <a:endParaRPr/>
          </a:p>
        </p:txBody>
      </p:sp>
      <p:sp>
        <p:nvSpPr>
          <p:cNvPr id="136" name="Google Shape;136;p30"/>
          <p:cNvSpPr txBox="1"/>
          <p:nvPr>
            <p:ph idx="1" type="body"/>
          </p:nvPr>
        </p:nvSpPr>
        <p:spPr>
          <a:xfrm>
            <a:off x="311700" y="1287175"/>
            <a:ext cx="8520600" cy="3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Tekton 是一款 Kubernetes 原生的应用发布框架，主要用来构建 CI/CD 系统。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它原本是 knative 项目里面一个叫做 build-pipeline 的子项目，用来作为 knative-build 的下一代引擎，随着社区里各种各样的需求涌入，这个子项目就慢慢成长为一个通用的框架了，能够提供灵活强大的能力去做基于 k8s 的构建发布。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398" y="3380475"/>
            <a:ext cx="3707225" cy="118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311700" y="383125"/>
            <a:ext cx="769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安装 Tekton</a:t>
            </a:r>
            <a:endParaRPr/>
          </a:p>
        </p:txBody>
      </p:sp>
      <p:sp>
        <p:nvSpPr>
          <p:cNvPr id="144" name="Google Shape;14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31"/>
          <p:cNvSpPr txBox="1"/>
          <p:nvPr/>
        </p:nvSpPr>
        <p:spPr>
          <a:xfrm>
            <a:off x="306300" y="1372375"/>
            <a:ext cx="8531400" cy="3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M PLUS 1p"/>
                <a:ea typeface="M PLUS 1p"/>
                <a:cs typeface="M PLUS 1p"/>
                <a:sym typeface="M PLUS 1p"/>
              </a:rPr>
              <a:t># 直接使用官方的仓库 </a:t>
            </a:r>
            <a:r>
              <a:rPr lang="en" sz="1200">
                <a:solidFill>
                  <a:srgbClr val="37474F"/>
                </a:solidFill>
                <a:uFill>
                  <a:noFill/>
                </a:uFill>
                <a:hlinkClick r:id="rId3"/>
              </a:rPr>
              <a:t>tektoncd/pipeline</a:t>
            </a:r>
            <a:r>
              <a:rPr lang="en">
                <a:solidFill>
                  <a:srgbClr val="37474F"/>
                </a:solidFill>
                <a:latin typeface="M PLUS 1p"/>
                <a:ea typeface="M PLUS 1p"/>
                <a:cs typeface="M PLUS 1p"/>
                <a:sym typeface="M PLUS 1p"/>
              </a:rPr>
              <a:t> 中的资源清单安装即可，下面是镜像上传到 DockerHub 的版本</a:t>
            </a:r>
            <a:endParaRPr>
              <a:solidFill>
                <a:srgbClr val="37474F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78F2"/>
                </a:solidFill>
                <a:latin typeface="M PLUS 1p"/>
                <a:ea typeface="M PLUS 1p"/>
                <a:cs typeface="M PLUS 1p"/>
                <a:sym typeface="M PLUS 1p"/>
              </a:rPr>
              <a:t>$</a:t>
            </a:r>
            <a:r>
              <a:rPr lang="en">
                <a:solidFill>
                  <a:srgbClr val="37474F"/>
                </a:solidFill>
                <a:latin typeface="M PLUS 1p"/>
                <a:ea typeface="M PLUS 1p"/>
                <a:cs typeface="M PLUS 1p"/>
                <a:sym typeface="M PLUS 1p"/>
              </a:rPr>
              <a:t> kubectl apply -f </a:t>
            </a:r>
            <a:r>
              <a:rPr lang="en" u="sng">
                <a:solidFill>
                  <a:schemeClr val="hlink"/>
                </a:solidFill>
                <a:latin typeface="M PLUS 1p"/>
                <a:ea typeface="M PLUS 1p"/>
                <a:cs typeface="M PLUS 1p"/>
                <a:sym typeface="M PLUS 1p"/>
                <a:hlinkClick r:id="rId4"/>
              </a:rPr>
              <a:t>https://www.qikqiak.com/k8strain/devops/manifests/tekton/release.yaml</a:t>
            </a:r>
            <a:endParaRPr>
              <a:solidFill>
                <a:srgbClr val="37474F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M PLUS 1p"/>
                <a:ea typeface="M PLUS 1p"/>
                <a:cs typeface="M PLUS 1p"/>
                <a:sym typeface="M PLUS 1p"/>
              </a:rPr>
              <a:t># 此外也可以安装 Tekton CLI 来管理资源(我这里是 Mac 系统)</a:t>
            </a:r>
            <a:endParaRPr>
              <a:solidFill>
                <a:srgbClr val="37474F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78F2"/>
                </a:solidFill>
                <a:latin typeface="M PLUS 1p"/>
                <a:ea typeface="M PLUS 1p"/>
                <a:cs typeface="M PLUS 1p"/>
                <a:sym typeface="M PLUS 1p"/>
              </a:rPr>
              <a:t>$</a:t>
            </a:r>
            <a:r>
              <a:rPr lang="en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 brew tap tektoncd/tools</a:t>
            </a:r>
            <a:endParaRPr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78F2"/>
                </a:solidFill>
                <a:latin typeface="M PLUS 1p"/>
                <a:ea typeface="M PLUS 1p"/>
                <a:cs typeface="M PLUS 1p"/>
                <a:sym typeface="M PLUS 1p"/>
              </a:rPr>
              <a:t>$</a:t>
            </a:r>
            <a:r>
              <a:rPr lang="en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 brew install tektoncd/tools/tektoncd-cli</a:t>
            </a:r>
            <a:endParaRPr sz="1800">
              <a:solidFill>
                <a:srgbClr val="37474F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74F"/>
                </a:solidFill>
                <a:latin typeface="M PLUS 1p"/>
                <a:ea typeface="M PLUS 1p"/>
                <a:cs typeface="M PLUS 1p"/>
                <a:sym typeface="M PLUS 1p"/>
              </a:rPr>
              <a:t># 安装 Tekton Dashboard</a:t>
            </a:r>
            <a:endParaRPr>
              <a:solidFill>
                <a:srgbClr val="37474F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078F2"/>
                </a:solidFill>
                <a:latin typeface="M PLUS 1p"/>
                <a:ea typeface="M PLUS 1p"/>
                <a:cs typeface="M PLUS 1p"/>
                <a:sym typeface="M PLUS 1p"/>
              </a:rPr>
              <a:t>$</a:t>
            </a:r>
            <a:r>
              <a:rPr lang="en">
                <a:solidFill>
                  <a:srgbClr val="37474F"/>
                </a:solidFill>
                <a:latin typeface="M PLUS 1p"/>
                <a:ea typeface="M PLUS 1p"/>
                <a:cs typeface="M PLUS 1p"/>
                <a:sym typeface="M PLUS 1p"/>
              </a:rPr>
              <a:t> kubectl apply -f </a:t>
            </a:r>
            <a:r>
              <a:rPr lang="en" u="sng">
                <a:solidFill>
                  <a:schemeClr val="hlink"/>
                </a:solidFill>
                <a:latin typeface="M PLUS 1p"/>
                <a:ea typeface="M PLUS 1p"/>
                <a:cs typeface="M PLUS 1p"/>
                <a:sym typeface="M PLUS 1p"/>
                <a:hlinkClick r:id="rId5"/>
              </a:rPr>
              <a:t>https://www.qikqiak.com/k8strain/devops/manifests/tekton/dashboard.yaml</a:t>
            </a:r>
            <a:endParaRPr>
              <a:solidFill>
                <a:srgbClr val="37474F"/>
              </a:solidFill>
              <a:latin typeface="M PLUS 1p"/>
              <a:ea typeface="M PLUS 1p"/>
              <a:cs typeface="M PLUS 1p"/>
              <a:sym typeface="M PLUS 1p"/>
            </a:endParaRPr>
          </a:p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安装 Tekton</a:t>
            </a:r>
            <a:endParaRPr/>
          </a:p>
        </p:txBody>
      </p:sp>
      <p:sp>
        <p:nvSpPr>
          <p:cNvPr id="151" name="Google Shape;151;p32"/>
          <p:cNvSpPr txBox="1"/>
          <p:nvPr>
            <p:ph idx="1" type="body"/>
          </p:nvPr>
        </p:nvSpPr>
        <p:spPr>
          <a:xfrm>
            <a:off x="311700" y="1152475"/>
            <a:ext cx="440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$ </a:t>
            </a:r>
            <a:r>
              <a:rPr lang="en" sz="1200"/>
              <a:t>kubectl get pods -n tekton-pipelines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NAME                                           READY   STATUS    RESTARTS   AGE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tekton-dashboard-69656879d9-7bbkl              1/1     Running   0          11d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tekton-pipelines-controller-67f4dc98d8-pgxrq   1/1     Running   1          30d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tekton-pipelines-webhook-59df55445c-jw76v      1/1     Running   1          30d</a:t>
            </a:r>
            <a:endParaRPr sz="1200"/>
          </a:p>
        </p:txBody>
      </p:sp>
      <p:pic>
        <p:nvPicPr>
          <p:cNvPr id="152" name="Google Shape;1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75" y="1342650"/>
            <a:ext cx="4523172" cy="245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type="title"/>
          </p:nvPr>
        </p:nvSpPr>
        <p:spPr>
          <a:xfrm>
            <a:off x="311700" y="383125"/>
            <a:ext cx="769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Tekton 核心对象</a:t>
            </a:r>
            <a:r>
              <a:rPr lang="en"/>
              <a:t> </a:t>
            </a:r>
            <a:endParaRPr/>
          </a:p>
        </p:txBody>
      </p:sp>
      <p:sp>
        <p:nvSpPr>
          <p:cNvPr id="158" name="Google Shape;158;p33"/>
          <p:cNvSpPr txBox="1"/>
          <p:nvPr>
            <p:ph idx="1" type="body"/>
          </p:nvPr>
        </p:nvSpPr>
        <p:spPr>
          <a:xfrm>
            <a:off x="311700" y="1287175"/>
            <a:ext cx="8520600" cy="3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Task</a:t>
            </a:r>
            <a:r>
              <a:rPr lang="en"/>
              <a:t>: 表示执行命令的一系列步骤，task 里可以定义一系列的 steps。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ClusterTask</a:t>
            </a:r>
            <a:r>
              <a:rPr lang="en"/>
              <a:t>: 覆盖整个集群的任务，而不是单一的某一个命名空间。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TaskRun</a:t>
            </a:r>
            <a:r>
              <a:rPr lang="en"/>
              <a:t>: task 只是定义了一个模版，taskRun 才真正代表了实际的运行，taskRun 创建出来之后，就会自动触发 task 描述的任务。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Pipeline</a:t>
            </a:r>
            <a:r>
              <a:rPr lang="en"/>
              <a:t>: 一组任务，表示一个或多个 Task、PipelineResource 以及各种定义参数的集合。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PipelineRun</a:t>
            </a:r>
            <a:r>
              <a:rPr lang="en"/>
              <a:t>: 类似 task 和 taskRun 的关系，pipelineRun 也表示某一次实际运行的 pipeline。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PipelineResource</a:t>
            </a:r>
            <a:r>
              <a:rPr lang="en"/>
              <a:t>: 表示 pipeline 输入输出资源，比如 git 的代码或者镜像。</a:t>
            </a:r>
            <a:endParaRPr/>
          </a:p>
        </p:txBody>
      </p:sp>
      <p:sp>
        <p:nvSpPr>
          <p:cNvPr id="159" name="Google Shape;15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